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5" r:id="rId6"/>
    <p:sldId id="261" r:id="rId7"/>
    <p:sldId id="266" r:id="rId8"/>
    <p:sldId id="264" r:id="rId9"/>
    <p:sldId id="267" r:id="rId10"/>
    <p:sldId id="262" r:id="rId11"/>
    <p:sldId id="263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89043"/>
  </p:normalViewPr>
  <p:slideViewPr>
    <p:cSldViewPr snapToGrid="0" snapToObjects="1">
      <p:cViewPr varScale="1">
        <p:scale>
          <a:sx n="84" d="100"/>
          <a:sy n="84" d="100"/>
        </p:scale>
        <p:origin x="20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40AC3C-F4E8-BC4F-9425-01A53B25E934}" type="datetimeFigureOut">
              <a:rPr lang="en-US" smtClean="0"/>
              <a:t>7/24/18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BBCCD-31FD-BC41-A9A1-6E94664B8D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24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BBCCD-31FD-BC41-A9A1-6E94664B8DD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8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2017 Nobel prize in physics was for observation of gravitational waves, which would not have been possible without computational data analysis</a:t>
            </a:r>
          </a:p>
          <a:p>
            <a:r>
              <a:rPr lang="en-US" dirty="0"/>
              <a:t>The 2015 prize in physics was for the discovery of neutrino oscillations, which again required significant data analysis and modeling.</a:t>
            </a:r>
          </a:p>
          <a:p>
            <a:r>
              <a:rPr lang="en-US" dirty="0"/>
              <a:t>Nobel prize in chemistry in 2013 was for computational modeling of molecules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BBCCD-31FD-BC41-A9A1-6E94664B8D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178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41% seek industry jobs while 54% go to grad school</a:t>
            </a:r>
          </a:p>
          <a:p>
            <a:r>
              <a:rPr lang="en-US" dirty="0"/>
              <a:t>Students in grad school obviously need to know programming too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 we focus on the highest bar (grad-school-bound students) or on the broadest audience (grad school plus industry)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BBCCD-31FD-BC41-A9A1-6E94664B8DD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52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Founded by Norman </a:t>
            </a:r>
            <a:r>
              <a:rPr lang="en-US" dirty="0" err="1"/>
              <a:t>Chonacky</a:t>
            </a:r>
            <a:r>
              <a:rPr lang="en-US" dirty="0"/>
              <a:t> and David Winch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BBCCD-31FD-BC41-A9A1-6E94664B8DD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613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computers to conduct tasks that you couldn’t otherwise accomplish</a:t>
            </a:r>
          </a:p>
          <a:p>
            <a:r>
              <a:rPr lang="en-US" dirty="0">
                <a:effectLst/>
              </a:rPr>
              <a:t>Does not necessarily mean programming but rather making use of programs, however programming can make up an important part of the curriculum.</a:t>
            </a:r>
          </a:p>
          <a:p>
            <a:r>
              <a:rPr lang="en-US" dirty="0">
                <a:effectLst/>
              </a:rPr>
              <a:t>Includes everything from using simulations, having students modify working code, giving students templates to work from, all the way up to writing code from scratch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BBCCD-31FD-BC41-A9A1-6E94664B8DD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33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gopicup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528EB-368E-B540-A933-12BCC7BC9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6" y="2025693"/>
            <a:ext cx="8361229" cy="2098226"/>
          </a:xfrm>
        </p:spPr>
        <p:txBody>
          <a:bodyPr/>
          <a:lstStyle/>
          <a:p>
            <a:r>
              <a:rPr lang="en-US" sz="6000" dirty="0"/>
              <a:t>Implementing Computation Across the Curriculum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CF19A2-C566-C34B-BABB-0382D124A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428719"/>
            <a:ext cx="6831673" cy="108623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Todd Zimmerman</a:t>
            </a:r>
          </a:p>
          <a:p>
            <a:r>
              <a:rPr lang="en-US" dirty="0"/>
              <a:t>University of Wisconsin – Stout</a:t>
            </a:r>
          </a:p>
          <a:p>
            <a:r>
              <a:rPr lang="en-US" dirty="0"/>
              <a:t>Beyond the First Year Conference III - 2018</a:t>
            </a:r>
          </a:p>
        </p:txBody>
      </p:sp>
    </p:spTree>
    <p:extLst>
      <p:ext uri="{BB962C8B-B14F-4D97-AF65-F5344CB8AC3E}">
        <p14:creationId xmlns:p14="http://schemas.microsoft.com/office/powerpoint/2010/main" val="3446664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1F679-873D-DB49-9C1F-44F509228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5B1E6-0FB0-674F-879D-B5632E675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0AE821-2D32-AF4C-A7F1-2E851FC70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14120"/>
            <a:ext cx="7620000" cy="508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DFD4C7-4ED0-7148-806B-D61F0C971D44}"/>
              </a:ext>
            </a:extLst>
          </p:cNvPr>
          <p:cNvSpPr txBox="1"/>
          <p:nvPr/>
        </p:nvSpPr>
        <p:spPr>
          <a:xfrm>
            <a:off x="3688080" y="6560830"/>
            <a:ext cx="837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By s58y (</a:t>
            </a:r>
            <a:r>
              <a:rPr lang="en-US" sz="1100" dirty="0" err="1"/>
              <a:t>Keuffel</a:t>
            </a:r>
            <a:r>
              <a:rPr lang="en-US" sz="1100" dirty="0"/>
              <a:t> &amp; </a:t>
            </a:r>
            <a:r>
              <a:rPr lang="en-US" sz="1100" dirty="0" err="1"/>
              <a:t>Esser</a:t>
            </a:r>
            <a:r>
              <a:rPr lang="en-US" sz="1100" dirty="0"/>
              <a:t> slide rule, model 4081-3) [CC BY 2.0  (https://</a:t>
            </a:r>
            <a:r>
              <a:rPr lang="en-US" sz="1100" dirty="0" err="1"/>
              <a:t>creativecommons.org</a:t>
            </a:r>
            <a:r>
              <a:rPr lang="en-US" sz="1100" dirty="0"/>
              <a:t>/licenses/by/2.0)], via 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3458445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D974C-0ECC-EF4B-8591-C1F483C53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Possible </a:t>
            </a:r>
            <a:r>
              <a:rPr lang="en-US" sz="4000" dirty="0" err="1"/>
              <a:t>ALpHA</a:t>
            </a:r>
            <a:r>
              <a:rPr lang="en-US" sz="4000" dirty="0"/>
              <a:t>/PICUP Immersion in 2019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02251-7839-B049-B366-6A7351E68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3276600"/>
            <a:ext cx="9601200" cy="3581400"/>
          </a:xfrm>
        </p:spPr>
        <p:txBody>
          <a:bodyPr/>
          <a:lstStyle/>
          <a:p>
            <a:r>
              <a:rPr lang="en-US" dirty="0"/>
              <a:t>Contact Lowell McCann or Kelly Roos for more information.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F8635-4276-C147-A156-4F2472A4D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200" y="1428750"/>
            <a:ext cx="3175000" cy="317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17E7E9-D4C4-A646-9C86-433F0D394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840" y="1428750"/>
            <a:ext cx="32004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619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562F-0175-2241-AF17-5FAC3324E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slides and links to references at: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70702-7643-1E42-A267-AAEFF1FAF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Thanks to the following for funding:</a:t>
            </a:r>
          </a:p>
          <a:p>
            <a:pPr lvl="1"/>
            <a:r>
              <a:rPr lang="en-US" dirty="0"/>
              <a:t>Dept. of Chemistry and Physics, UW-Stout</a:t>
            </a:r>
          </a:p>
          <a:p>
            <a:pPr lvl="1"/>
            <a:r>
              <a:rPr lang="en-US" dirty="0"/>
              <a:t>College of Science, Technology, Engineering, Mathematics, and Management Dean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59EF4A-067B-0147-9C28-603ACE6D8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2540" y="3505200"/>
            <a:ext cx="3101340" cy="310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07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305C9-8255-3B4E-980F-D14D5FD4D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04D68-A571-8349-92E2-E58A9C2F6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Three-legged stool</a:t>
            </a:r>
          </a:p>
        </p:txBody>
      </p:sp>
    </p:spTree>
    <p:extLst>
      <p:ext uri="{BB962C8B-B14F-4D97-AF65-F5344CB8AC3E}">
        <p14:creationId xmlns:p14="http://schemas.microsoft.com/office/powerpoint/2010/main" val="1940088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CCB7F-5D27-1545-83BE-89B65DE6C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Three-Legged Stool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FDA2E1B-32A0-1140-A904-B62999F86FC3}"/>
              </a:ext>
            </a:extLst>
          </p:cNvPr>
          <p:cNvGrpSpPr/>
          <p:nvPr/>
        </p:nvGrpSpPr>
        <p:grpSpPr>
          <a:xfrm>
            <a:off x="2066305" y="1428750"/>
            <a:ext cx="8583263" cy="5716587"/>
            <a:chOff x="1437655" y="800100"/>
            <a:chExt cx="8583263" cy="57165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383DF15-1368-5F48-9B8F-CD0EB1A17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backgroundMark x1="40137" y1="74047" x2="40137" y2="74047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37655" y="800100"/>
              <a:ext cx="8583263" cy="571658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CD23FFE-1DB9-CF47-9F67-D18DDB5ED64A}"/>
                </a:ext>
              </a:extLst>
            </p:cNvPr>
            <p:cNvSpPr/>
            <p:nvPr/>
          </p:nvSpPr>
          <p:spPr>
            <a:xfrm>
              <a:off x="4587146" y="1702889"/>
              <a:ext cx="2592095" cy="101887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Down">
                <a:avLst>
                  <a:gd name="adj" fmla="val 1101308"/>
                </a:avLst>
              </a:prstTxWarp>
              <a:spAutoFit/>
            </a:bodyPr>
            <a:lstStyle/>
            <a:p>
              <a:pPr algn="ctr"/>
              <a:r>
                <a:rPr lang="en-US" sz="54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Physics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67EF83B-9304-124A-8905-517E07322885}"/>
                </a:ext>
              </a:extLst>
            </p:cNvPr>
            <p:cNvSpPr/>
            <p:nvPr/>
          </p:nvSpPr>
          <p:spPr>
            <a:xfrm>
              <a:off x="6003634" y="2967335"/>
              <a:ext cx="184731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endPara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FF5D0B-9899-5540-AE8F-1D47A6E9332F}"/>
                </a:ext>
              </a:extLst>
            </p:cNvPr>
            <p:cNvSpPr/>
            <p:nvPr/>
          </p:nvSpPr>
          <p:spPr>
            <a:xfrm rot="5243445">
              <a:off x="5148271" y="3457883"/>
              <a:ext cx="1498423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Theory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DB73FA-3012-1C4E-B489-2F657939C217}"/>
                </a:ext>
              </a:extLst>
            </p:cNvPr>
            <p:cNvSpPr/>
            <p:nvPr/>
          </p:nvSpPr>
          <p:spPr>
            <a:xfrm rot="4630221">
              <a:off x="5691651" y="3839263"/>
              <a:ext cx="2687723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Computation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2F78432-0790-E04F-A580-E01DDECD72DF}"/>
                </a:ext>
              </a:extLst>
            </p:cNvPr>
            <p:cNvSpPr/>
            <p:nvPr/>
          </p:nvSpPr>
          <p:spPr>
            <a:xfrm rot="6154608">
              <a:off x="3328678" y="3880276"/>
              <a:ext cx="2388795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rPr>
                <a:t>Experiment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CCB5430-222E-5E46-A969-46FDEB51D236}"/>
              </a:ext>
            </a:extLst>
          </p:cNvPr>
          <p:cNvSpPr txBox="1"/>
          <p:nvPr/>
        </p:nvSpPr>
        <p:spPr>
          <a:xfrm>
            <a:off x="1414464" y="6529391"/>
            <a:ext cx="77219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[Three-legged stool]. (n.d.). Retrieved July 23, 2018, from https://</a:t>
            </a:r>
            <a:r>
              <a:rPr lang="en-US" sz="1100" dirty="0" err="1"/>
              <a:t>marketvolt.com</a:t>
            </a:r>
            <a:r>
              <a:rPr lang="en-US" sz="1100" dirty="0"/>
              <a:t>/2017/05/marketing-is-a-three-legged-stool/</a:t>
            </a:r>
          </a:p>
        </p:txBody>
      </p:sp>
    </p:spTree>
    <p:extLst>
      <p:ext uri="{BB962C8B-B14F-4D97-AF65-F5344CB8AC3E}">
        <p14:creationId xmlns:p14="http://schemas.microsoft.com/office/powerpoint/2010/main" val="798357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54E16-C7F3-FD4F-851A-9D55F85A6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936480" cy="1485900"/>
          </a:xfrm>
        </p:spPr>
        <p:txBody>
          <a:bodyPr/>
          <a:lstStyle/>
          <a:p>
            <a:r>
              <a:rPr lang="en-US" dirty="0"/>
              <a:t>Inert Gas Condensation of Nanomagnets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B511C-E1AD-0748-83BD-D7DDE484E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magnetic nanoclusters form in argon plasma?</a:t>
            </a:r>
          </a:p>
          <a:p>
            <a:pPr lvl="1"/>
            <a:r>
              <a:rPr lang="en-US" dirty="0"/>
              <a:t>Computational modeling required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8C5F55-DAE2-EF46-8344-02F4698FE44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06980" y="2730500"/>
            <a:ext cx="84963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00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32930-25DE-2D45-B0C5-6AD8C4E04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 in the Workplace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81794-DDF3-A34C-9336-95B043189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little less than half of bachelors graduates seek industry positions </a:t>
            </a:r>
          </a:p>
          <a:p>
            <a:endParaRPr lang="en-US" dirty="0"/>
          </a:p>
          <a:p>
            <a:r>
              <a:rPr lang="en-US" dirty="0"/>
              <a:t>Bachelors students in industry report 75%-90% are programming and 50%-60% are performing modeling and simulation</a:t>
            </a:r>
          </a:p>
          <a:p>
            <a:pPr lvl="1"/>
            <a:r>
              <a:rPr lang="en-US" dirty="0"/>
              <a:t>Based on 2017 AIP "Physics Bachelors: Initial Employment” report which is based on survey data from 2013-2014</a:t>
            </a:r>
          </a:p>
          <a:p>
            <a:pPr lvl="1"/>
            <a:endParaRPr lang="en-US" dirty="0"/>
          </a:p>
          <a:p>
            <a:r>
              <a:rPr lang="en-US" dirty="0"/>
              <a:t>Question:  Who should we be serving and how do we best serve them?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18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6B533-0F7C-A641-860A-E0F677FA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28600"/>
            <a:ext cx="7513320" cy="1485900"/>
          </a:xfrm>
        </p:spPr>
        <p:txBody>
          <a:bodyPr>
            <a:normAutofit fontScale="90000"/>
          </a:bodyPr>
          <a:lstStyle/>
          <a:p>
            <a:r>
              <a:rPr lang="en-US" dirty="0"/>
              <a:t>Partnership for the Integration of Computation into Undergraduate Physics   -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C6579-10C8-5E42-82EA-5FC683493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community of educators</a:t>
            </a:r>
          </a:p>
          <a:p>
            <a:pPr lvl="1"/>
            <a:r>
              <a:rPr lang="en-US" dirty="0"/>
              <a:t>Faculty development workshops</a:t>
            </a:r>
          </a:p>
          <a:p>
            <a:pPr lvl="1"/>
            <a:r>
              <a:rPr lang="en-US" dirty="0"/>
              <a:t>AAPT Workshops</a:t>
            </a:r>
          </a:p>
          <a:p>
            <a:pPr lvl="1"/>
            <a:r>
              <a:rPr lang="en-US" dirty="0"/>
              <a:t>Come to your department</a:t>
            </a:r>
          </a:p>
          <a:p>
            <a:pPr lvl="1"/>
            <a:endParaRPr lang="en-US" dirty="0"/>
          </a:p>
          <a:p>
            <a:r>
              <a:rPr lang="en-US" dirty="0"/>
              <a:t>Collect resources, strategies, and tactics to integrate computation across the curriculum</a:t>
            </a:r>
          </a:p>
          <a:p>
            <a:pPr lvl="1"/>
            <a:r>
              <a:rPr lang="en-US" dirty="0" err="1">
                <a:hlinkClick r:id="rId3"/>
              </a:rPr>
              <a:t>gopicup.org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C4F30-B082-0248-9603-34C7004BBF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7000" y="0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504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51447-350C-4545-BD58-E677856BD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“integration of computation across the curriculum” mean?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E87BC-AFDA-5248-B68C-4E30ED028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Inclusion of computational projects and exercises across the various courses in the curriculum in an intentional and coherent fashion</a:t>
            </a:r>
          </a:p>
          <a:p>
            <a:endParaRPr lang="en-US" dirty="0"/>
          </a:p>
          <a:p>
            <a:r>
              <a:rPr lang="en-US" dirty="0"/>
              <a:t>Use </a:t>
            </a:r>
            <a:r>
              <a:rPr lang="en-US" b="1" dirty="0"/>
              <a:t>computational physics thinking </a:t>
            </a:r>
            <a:r>
              <a:rPr lang="en-US" dirty="0"/>
              <a:t>in all courses</a:t>
            </a:r>
          </a:p>
        </p:txBody>
      </p:sp>
    </p:spTree>
    <p:extLst>
      <p:ext uri="{BB962C8B-B14F-4D97-AF65-F5344CB8AC3E}">
        <p14:creationId xmlns:p14="http://schemas.microsoft.com/office/powerpoint/2010/main" val="721102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7B03A-760C-3C46-984F-7D872894D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Physics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62F5A-552D-8B47-8B03-D309D476E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Translate a model into code</a:t>
            </a:r>
          </a:p>
          <a:p>
            <a:r>
              <a:rPr lang="en-US" dirty="0"/>
              <a:t>Choose scales and units</a:t>
            </a:r>
          </a:p>
          <a:p>
            <a:r>
              <a:rPr lang="en-US" dirty="0"/>
              <a:t>Subdivide a model into a set of manageable computational tasks</a:t>
            </a:r>
          </a:p>
          <a:p>
            <a:r>
              <a:rPr lang="en-US" dirty="0"/>
              <a:t>Choose algorithms and computational tools</a:t>
            </a:r>
          </a:p>
          <a:p>
            <a:r>
              <a:rPr lang="en-US" dirty="0"/>
              <a:t>Debug, test, and validate code</a:t>
            </a:r>
          </a:p>
          <a:p>
            <a:r>
              <a:rPr lang="en-US" dirty="0"/>
              <a:t>Extract physical insight.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910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76BDE-95E3-E946-A9A5-894084D8A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We’ve made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F1DDD-3E7A-7845-B2DF-C84375B77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008120"/>
          </a:xfrm>
        </p:spPr>
        <p:txBody>
          <a:bodyPr/>
          <a:lstStyle/>
          <a:p>
            <a:r>
              <a:rPr lang="en-US" dirty="0"/>
              <a:t>Amount of computation in curriculum has improved since survey in 2006</a:t>
            </a:r>
          </a:p>
          <a:p>
            <a:r>
              <a:rPr lang="en-US" dirty="0"/>
              <a:t>50% of departments report at least half of faculty members assigning computational homework and a similar percentage assigning computational projects</a:t>
            </a:r>
          </a:p>
          <a:p>
            <a:pPr lvl="1"/>
            <a:r>
              <a:rPr lang="en-US" dirty="0"/>
              <a:t>63% of departments have at least one faculty member requiring computational homework</a:t>
            </a:r>
          </a:p>
          <a:p>
            <a:pPr lvl="1"/>
            <a:r>
              <a:rPr lang="en-US" dirty="0"/>
              <a:t>In 2006 39% of departments reported 20% of faculty included computation in their grading</a:t>
            </a:r>
          </a:p>
          <a:p>
            <a:r>
              <a:rPr lang="en-US" dirty="0"/>
              <a:t>Less than 25% have half of faculty assessing computation on exams (35% report at least one faculty member doing this)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53382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2086</TotalTime>
  <Words>596</Words>
  <Application>Microsoft Macintosh PowerPoint</Application>
  <PresentationFormat>Widescreen</PresentationFormat>
  <Paragraphs>71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Crop</vt:lpstr>
      <vt:lpstr>Implementing Computation Across the Curriculum</vt:lpstr>
      <vt:lpstr>Talk Outline</vt:lpstr>
      <vt:lpstr>Three-Legged Stool</vt:lpstr>
      <vt:lpstr>Inert Gas Condensation of Nanomagnets</vt:lpstr>
      <vt:lpstr>Computation in the Workplace</vt:lpstr>
      <vt:lpstr>Partnership for the Integration of Computation into Undergraduate Physics   - Goals</vt:lpstr>
      <vt:lpstr>What does “integration of computation across the curriculum” mean?</vt:lpstr>
      <vt:lpstr>Computational Physics Thinking</vt:lpstr>
      <vt:lpstr>We’ve made progress</vt:lpstr>
      <vt:lpstr>Slide Rules</vt:lpstr>
      <vt:lpstr>Possible ALpHA/PICUP Immersion in 2019</vt:lpstr>
      <vt:lpstr>Talk slides and links to references at: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Computation Across the Curriculum</dc:title>
  <dc:creator>Zimmerman, Todd</dc:creator>
  <cp:lastModifiedBy>Zimmerman, Todd</cp:lastModifiedBy>
  <cp:revision>13</cp:revision>
  <dcterms:created xsi:type="dcterms:W3CDTF">2018-07-23T15:59:23Z</dcterms:created>
  <dcterms:modified xsi:type="dcterms:W3CDTF">2018-07-25T02:48:32Z</dcterms:modified>
</cp:coreProperties>
</file>

<file path=docProps/thumbnail.jpeg>
</file>